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
  </p:notesMasterIdLst>
  <p:sldIdLst>
    <p:sldId id="256" r:id="rId2"/>
  </p:sldIdLst>
  <p:sldSz cx="6858000" cy="9906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36"/>
    <p:restoredTop sz="93792"/>
  </p:normalViewPr>
  <p:slideViewPr>
    <p:cSldViewPr snapToGrid="0" snapToObjects="1">
      <p:cViewPr varScale="1">
        <p:scale>
          <a:sx n="66" d="100"/>
          <a:sy n="66" d="100"/>
        </p:scale>
        <p:origin x="324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0AB995-E27C-F44D-804B-6D7C184EC4AD}" type="datetimeFigureOut">
              <a:rPr kumimoji="1" lang="ja-JP" altLang="en-US" smtClean="0"/>
              <a:t>2020/2/21</a:t>
            </a:fld>
            <a:endParaRPr kumimoji="1" lang="ja-JP" altLang="en-US"/>
          </a:p>
        </p:txBody>
      </p:sp>
      <p:sp>
        <p:nvSpPr>
          <p:cNvPr id="4" name="スライド イメージ プレースホルダー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CBB8F7-0425-AF41-A63B-B497246B1F73}" type="slidenum">
              <a:rPr kumimoji="1" lang="ja-JP" altLang="en-US" smtClean="0"/>
              <a:t>‹#›</a:t>
            </a:fld>
            <a:endParaRPr kumimoji="1" lang="ja-JP" altLang="en-US"/>
          </a:p>
        </p:txBody>
      </p:sp>
    </p:spTree>
    <p:extLst>
      <p:ext uri="{BB962C8B-B14F-4D97-AF65-F5344CB8AC3E}">
        <p14:creationId xmlns:p14="http://schemas.microsoft.com/office/powerpoint/2010/main" val="285838210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360613" y="1143000"/>
            <a:ext cx="2136775" cy="3086100"/>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FCBB8F7-0425-AF41-A63B-B497246B1F73}" type="slidenum">
              <a:rPr kumimoji="1" lang="ja-JP" altLang="en-US" smtClean="0"/>
              <a:t>1</a:t>
            </a:fld>
            <a:endParaRPr kumimoji="1" lang="ja-JP" altLang="en-US"/>
          </a:p>
        </p:txBody>
      </p:sp>
    </p:spTree>
    <p:extLst>
      <p:ext uri="{BB962C8B-B14F-4D97-AF65-F5344CB8AC3E}">
        <p14:creationId xmlns:p14="http://schemas.microsoft.com/office/powerpoint/2010/main" val="915141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D127063-4882-C64E-87E8-6615CB6CDAAF}" type="datetimeFigureOut">
              <a:rPr kumimoji="1" lang="ja-JP" altLang="en-US" smtClean="0"/>
              <a:t>2020/2/21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CB6DB4-5B73-F04E-9A56-925D3BBA8F55}" type="slidenum">
              <a:rPr kumimoji="1" lang="ja-JP" altLang="en-US" smtClean="0"/>
              <a:t>‹#›</a:t>
            </a:fld>
            <a:endParaRPr kumimoji="1" lang="ja-JP" altLang="en-US"/>
          </a:p>
        </p:txBody>
      </p:sp>
    </p:spTree>
    <p:extLst>
      <p:ext uri="{BB962C8B-B14F-4D97-AF65-F5344CB8AC3E}">
        <p14:creationId xmlns:p14="http://schemas.microsoft.com/office/powerpoint/2010/main" val="806929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127063-4882-C64E-87E8-6615CB6CDAAF}" type="datetimeFigureOut">
              <a:rPr kumimoji="1" lang="ja-JP" altLang="en-US" smtClean="0"/>
              <a:t>2020/2/21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CB6DB4-5B73-F04E-9A56-925D3BBA8F55}" type="slidenum">
              <a:rPr kumimoji="1" lang="ja-JP" altLang="en-US" smtClean="0"/>
              <a:t>‹#›</a:t>
            </a:fld>
            <a:endParaRPr kumimoji="1" lang="ja-JP" altLang="en-US"/>
          </a:p>
        </p:txBody>
      </p:sp>
    </p:spTree>
    <p:extLst>
      <p:ext uri="{BB962C8B-B14F-4D97-AF65-F5344CB8AC3E}">
        <p14:creationId xmlns:p14="http://schemas.microsoft.com/office/powerpoint/2010/main" val="946390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127063-4882-C64E-87E8-6615CB6CDAAF}" type="datetimeFigureOut">
              <a:rPr kumimoji="1" lang="ja-JP" altLang="en-US" smtClean="0"/>
              <a:t>2020/2/21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CB6DB4-5B73-F04E-9A56-925D3BBA8F55}" type="slidenum">
              <a:rPr kumimoji="1" lang="ja-JP" altLang="en-US" smtClean="0"/>
              <a:t>‹#›</a:t>
            </a:fld>
            <a:endParaRPr kumimoji="1" lang="ja-JP" altLang="en-US"/>
          </a:p>
        </p:txBody>
      </p:sp>
    </p:spTree>
    <p:extLst>
      <p:ext uri="{BB962C8B-B14F-4D97-AF65-F5344CB8AC3E}">
        <p14:creationId xmlns:p14="http://schemas.microsoft.com/office/powerpoint/2010/main" val="3531251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D127063-4882-C64E-87E8-6615CB6CDAAF}" type="datetimeFigureOut">
              <a:rPr kumimoji="1" lang="ja-JP" altLang="en-US" smtClean="0"/>
              <a:t>2020/2/21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4CB6DB4-5B73-F04E-9A56-925D3BBA8F55}" type="slidenum">
              <a:rPr kumimoji="1" lang="ja-JP" altLang="en-US" smtClean="0"/>
              <a:t>‹#›</a:t>
            </a:fld>
            <a:endParaRPr kumimoji="1" lang="ja-JP" altLang="en-US"/>
          </a:p>
        </p:txBody>
      </p:sp>
    </p:spTree>
    <p:extLst>
      <p:ext uri="{BB962C8B-B14F-4D97-AF65-F5344CB8AC3E}">
        <p14:creationId xmlns:p14="http://schemas.microsoft.com/office/powerpoint/2010/main" val="3038884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D127063-4882-C64E-87E8-6615CB6CDAAF}" type="datetimeFigureOut">
              <a:rPr kumimoji="1" lang="ja-JP" altLang="en-US" smtClean="0"/>
              <a:t>2020/2/21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4CB6DB4-5B73-F04E-9A56-925D3BBA8F55}" type="slidenum">
              <a:rPr kumimoji="1" lang="ja-JP" altLang="en-US" smtClean="0"/>
              <a:t>‹#›</a:t>
            </a:fld>
            <a:endParaRPr kumimoji="1" lang="ja-JP" altLang="en-US"/>
          </a:p>
        </p:txBody>
      </p:sp>
    </p:spTree>
    <p:extLst>
      <p:ext uri="{BB962C8B-B14F-4D97-AF65-F5344CB8AC3E}">
        <p14:creationId xmlns:p14="http://schemas.microsoft.com/office/powerpoint/2010/main" val="4189523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D127063-4882-C64E-87E8-6615CB6CDAAF}" type="datetimeFigureOut">
              <a:rPr kumimoji="1" lang="ja-JP" altLang="en-US" smtClean="0"/>
              <a:t>2020/2/21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4CB6DB4-5B73-F04E-9A56-925D3BBA8F55}" type="slidenum">
              <a:rPr kumimoji="1" lang="ja-JP" altLang="en-US" smtClean="0"/>
              <a:t>‹#›</a:t>
            </a:fld>
            <a:endParaRPr kumimoji="1" lang="ja-JP" altLang="en-US"/>
          </a:p>
        </p:txBody>
      </p:sp>
    </p:spTree>
    <p:extLst>
      <p:ext uri="{BB962C8B-B14F-4D97-AF65-F5344CB8AC3E}">
        <p14:creationId xmlns:p14="http://schemas.microsoft.com/office/powerpoint/2010/main" val="356598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127063-4882-C64E-87E8-6615CB6CDAAF}" type="datetimeFigureOut">
              <a:rPr kumimoji="1" lang="ja-JP" altLang="en-US" smtClean="0"/>
              <a:t>2020/2/21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4CB6DB4-5B73-F04E-9A56-925D3BBA8F55}" type="slidenum">
              <a:rPr kumimoji="1" lang="ja-JP" altLang="en-US" smtClean="0"/>
              <a:t>‹#›</a:t>
            </a:fld>
            <a:endParaRPr kumimoji="1" lang="ja-JP" altLang="en-US"/>
          </a:p>
        </p:txBody>
      </p:sp>
    </p:spTree>
    <p:extLst>
      <p:ext uri="{BB962C8B-B14F-4D97-AF65-F5344CB8AC3E}">
        <p14:creationId xmlns:p14="http://schemas.microsoft.com/office/powerpoint/2010/main" val="1923308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D127063-4882-C64E-87E8-6615CB6CDAAF}" type="datetimeFigureOut">
              <a:rPr kumimoji="1" lang="ja-JP" altLang="en-US" smtClean="0"/>
              <a:t>2020/2/21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4CB6DB4-5B73-F04E-9A56-925D3BBA8F55}" type="slidenum">
              <a:rPr kumimoji="1" lang="ja-JP" altLang="en-US" smtClean="0"/>
              <a:t>‹#›</a:t>
            </a:fld>
            <a:endParaRPr kumimoji="1" lang="ja-JP" altLang="en-US"/>
          </a:p>
        </p:txBody>
      </p:sp>
    </p:spTree>
    <p:extLst>
      <p:ext uri="{BB962C8B-B14F-4D97-AF65-F5344CB8AC3E}">
        <p14:creationId xmlns:p14="http://schemas.microsoft.com/office/powerpoint/2010/main" val="614660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D127063-4882-C64E-87E8-6615CB6CDAAF}" type="datetimeFigureOut">
              <a:rPr kumimoji="1" lang="ja-JP" altLang="en-US" smtClean="0"/>
              <a:t>2020/2/21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4CB6DB4-5B73-F04E-9A56-925D3BBA8F55}" type="slidenum">
              <a:rPr kumimoji="1" lang="ja-JP" altLang="en-US" smtClean="0"/>
              <a:t>‹#›</a:t>
            </a:fld>
            <a:endParaRPr kumimoji="1" lang="ja-JP" altLang="en-US"/>
          </a:p>
        </p:txBody>
      </p:sp>
    </p:spTree>
    <p:extLst>
      <p:ext uri="{BB962C8B-B14F-4D97-AF65-F5344CB8AC3E}">
        <p14:creationId xmlns:p14="http://schemas.microsoft.com/office/powerpoint/2010/main" val="496692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127063-4882-C64E-87E8-6615CB6CDAAF}" type="datetimeFigureOut">
              <a:rPr kumimoji="1" lang="ja-JP" altLang="en-US" smtClean="0"/>
              <a:t>2020/2/21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CB6DB4-5B73-F04E-9A56-925D3BBA8F55}" type="slidenum">
              <a:rPr kumimoji="1" lang="ja-JP" altLang="en-US" smtClean="0"/>
              <a:t>‹#›</a:t>
            </a:fld>
            <a:endParaRPr kumimoji="1" lang="ja-JP" altLang="en-US"/>
          </a:p>
        </p:txBody>
      </p:sp>
    </p:spTree>
    <p:extLst>
      <p:ext uri="{BB962C8B-B14F-4D97-AF65-F5344CB8AC3E}">
        <p14:creationId xmlns:p14="http://schemas.microsoft.com/office/powerpoint/2010/main" val="2286273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127063-4882-C64E-87E8-6615CB6CDAAF}" type="datetimeFigureOut">
              <a:rPr kumimoji="1" lang="ja-JP" altLang="en-US" smtClean="0"/>
              <a:t>2020/2/21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CB6DB4-5B73-F04E-9A56-925D3BBA8F55}" type="slidenum">
              <a:rPr kumimoji="1" lang="ja-JP" altLang="en-US" smtClean="0"/>
              <a:t>‹#›</a:t>
            </a:fld>
            <a:endParaRPr kumimoji="1" lang="ja-JP" altLang="en-US"/>
          </a:p>
        </p:txBody>
      </p:sp>
    </p:spTree>
    <p:extLst>
      <p:ext uri="{BB962C8B-B14F-4D97-AF65-F5344CB8AC3E}">
        <p14:creationId xmlns:p14="http://schemas.microsoft.com/office/powerpoint/2010/main" val="2910781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5D127063-4882-C64E-87E8-6615CB6CDAAF}" type="datetimeFigureOut">
              <a:rPr kumimoji="1" lang="ja-JP" altLang="en-US" smtClean="0"/>
              <a:t>2020/2/21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4CB6DB4-5B73-F04E-9A56-925D3BBA8F55}" type="slidenum">
              <a:rPr kumimoji="1" lang="ja-JP" altLang="en-US" smtClean="0"/>
              <a:t>‹#›</a:t>
            </a:fld>
            <a:endParaRPr kumimoji="1" lang="ja-JP" altLang="en-US"/>
          </a:p>
        </p:txBody>
      </p:sp>
    </p:spTree>
    <p:extLst>
      <p:ext uri="{BB962C8B-B14F-4D97-AF65-F5344CB8AC3E}">
        <p14:creationId xmlns:p14="http://schemas.microsoft.com/office/powerpoint/2010/main" val="153404117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B03070C1-7F63-3246-87E8-67F6AC45F12B}"/>
              </a:ext>
            </a:extLst>
          </p:cNvPr>
          <p:cNvPicPr>
            <a:picLocks noChangeAspect="1"/>
          </p:cNvPicPr>
          <p:nvPr/>
        </p:nvPicPr>
        <p:blipFill>
          <a:blip r:embed="rId3"/>
          <a:stretch>
            <a:fillRect/>
          </a:stretch>
        </p:blipFill>
        <p:spPr>
          <a:xfrm>
            <a:off x="41805" y="494838"/>
            <a:ext cx="3392497" cy="2361049"/>
          </a:xfrm>
          <a:prstGeom prst="rect">
            <a:avLst/>
          </a:prstGeom>
        </p:spPr>
      </p:pic>
      <p:pic>
        <p:nvPicPr>
          <p:cNvPr id="6" name="図 5">
            <a:extLst>
              <a:ext uri="{FF2B5EF4-FFF2-40B4-BE49-F238E27FC236}">
                <a16:creationId xmlns:a16="http://schemas.microsoft.com/office/drawing/2014/main" id="{DAD1C28D-DC6B-2441-A996-503AB21DF12F}"/>
              </a:ext>
            </a:extLst>
          </p:cNvPr>
          <p:cNvPicPr>
            <a:picLocks noChangeAspect="1"/>
          </p:cNvPicPr>
          <p:nvPr/>
        </p:nvPicPr>
        <p:blipFill>
          <a:blip r:embed="rId4"/>
          <a:stretch>
            <a:fillRect/>
          </a:stretch>
        </p:blipFill>
        <p:spPr>
          <a:xfrm>
            <a:off x="3422049" y="494838"/>
            <a:ext cx="3391872" cy="2338397"/>
          </a:xfrm>
          <a:prstGeom prst="rect">
            <a:avLst/>
          </a:prstGeom>
        </p:spPr>
      </p:pic>
      <p:grpSp>
        <p:nvGrpSpPr>
          <p:cNvPr id="4" name="グループ化 3">
            <a:extLst>
              <a:ext uri="{FF2B5EF4-FFF2-40B4-BE49-F238E27FC236}">
                <a16:creationId xmlns:a16="http://schemas.microsoft.com/office/drawing/2014/main" id="{C12A1A87-9EE4-AD45-B646-A4C9DB957644}"/>
              </a:ext>
            </a:extLst>
          </p:cNvPr>
          <p:cNvGrpSpPr/>
          <p:nvPr/>
        </p:nvGrpSpPr>
        <p:grpSpPr>
          <a:xfrm>
            <a:off x="128806" y="101499"/>
            <a:ext cx="7191498" cy="3888829"/>
            <a:chOff x="128806" y="95362"/>
            <a:chExt cx="7191498" cy="3888829"/>
          </a:xfrm>
        </p:grpSpPr>
        <p:sp>
          <p:nvSpPr>
            <p:cNvPr id="32" name="テキスト ボックス 31">
              <a:extLst>
                <a:ext uri="{FF2B5EF4-FFF2-40B4-BE49-F238E27FC236}">
                  <a16:creationId xmlns:a16="http://schemas.microsoft.com/office/drawing/2014/main" id="{37449A41-EDDA-9C4D-B37A-1A31424C29A1}"/>
                </a:ext>
              </a:extLst>
            </p:cNvPr>
            <p:cNvSpPr txBox="1"/>
            <p:nvPr/>
          </p:nvSpPr>
          <p:spPr>
            <a:xfrm>
              <a:off x="886166" y="1104185"/>
              <a:ext cx="2535883" cy="261610"/>
            </a:xfrm>
            <a:prstGeom prst="rect">
              <a:avLst/>
            </a:prstGeom>
            <a:noFill/>
          </p:spPr>
          <p:txBody>
            <a:bodyPr wrap="square" rtlCol="0">
              <a:spAutoFit/>
            </a:bodyPr>
            <a:lstStyle/>
            <a:p>
              <a:r>
                <a:rPr lang="en-US" altLang="ja-JP" sz="1050" dirty="0">
                  <a:latin typeface="Times New Roman" panose="02020603050405020304" pitchFamily="18" charset="0"/>
                  <a:cs typeface="Times New Roman" panose="02020603050405020304" pitchFamily="18" charset="0"/>
                </a:rPr>
                <a:t>HSP47 expression negative (n=66) </a:t>
              </a:r>
              <a:endParaRPr kumimoji="1" lang="ja-JP" altLang="en-US" sz="1050" dirty="0">
                <a:latin typeface="Times New Roman" panose="02020603050405020304" pitchFamily="18" charset="0"/>
                <a:cs typeface="Times New Roman" panose="02020603050405020304" pitchFamily="18" charset="0"/>
              </a:endParaRPr>
            </a:p>
          </p:txBody>
        </p:sp>
        <p:sp>
          <p:nvSpPr>
            <p:cNvPr id="33" name="テキスト ボックス 32">
              <a:extLst>
                <a:ext uri="{FF2B5EF4-FFF2-40B4-BE49-F238E27FC236}">
                  <a16:creationId xmlns:a16="http://schemas.microsoft.com/office/drawing/2014/main" id="{F567EC6D-5C54-634D-9A11-5DAB1EF0C904}"/>
                </a:ext>
              </a:extLst>
            </p:cNvPr>
            <p:cNvSpPr txBox="1"/>
            <p:nvPr/>
          </p:nvSpPr>
          <p:spPr>
            <a:xfrm>
              <a:off x="1356583" y="536095"/>
              <a:ext cx="2535883" cy="261610"/>
            </a:xfrm>
            <a:prstGeom prst="rect">
              <a:avLst/>
            </a:prstGeom>
            <a:noFill/>
          </p:spPr>
          <p:txBody>
            <a:bodyPr wrap="square" rtlCol="0">
              <a:spAutoFit/>
            </a:bodyPr>
            <a:lstStyle/>
            <a:p>
              <a:r>
                <a:rPr lang="en-US" altLang="ja-JP" sz="1050" dirty="0">
                  <a:latin typeface="Times New Roman" panose="02020603050405020304" pitchFamily="18" charset="0"/>
                  <a:cs typeface="Times New Roman" panose="02020603050405020304" pitchFamily="18" charset="0"/>
                </a:rPr>
                <a:t>HSP47 expression positive (n=67) </a:t>
              </a:r>
              <a:endParaRPr kumimoji="1" lang="ja-JP" altLang="en-US" sz="1050" dirty="0">
                <a:latin typeface="Times New Roman" panose="02020603050405020304" pitchFamily="18" charset="0"/>
                <a:cs typeface="Times New Roman" panose="02020603050405020304" pitchFamily="18" charset="0"/>
              </a:endParaRPr>
            </a:p>
          </p:txBody>
        </p:sp>
        <p:sp>
          <p:nvSpPr>
            <p:cNvPr id="34" name="テキスト ボックス 33">
              <a:extLst>
                <a:ext uri="{FF2B5EF4-FFF2-40B4-BE49-F238E27FC236}">
                  <a16:creationId xmlns:a16="http://schemas.microsoft.com/office/drawing/2014/main" id="{A12332BD-BEAB-A246-AB06-0382D2D52607}"/>
                </a:ext>
              </a:extLst>
            </p:cNvPr>
            <p:cNvSpPr txBox="1"/>
            <p:nvPr/>
          </p:nvSpPr>
          <p:spPr>
            <a:xfrm>
              <a:off x="533540" y="2169083"/>
              <a:ext cx="1515107" cy="253916"/>
            </a:xfrm>
            <a:prstGeom prst="rect">
              <a:avLst/>
            </a:prstGeom>
            <a:noFill/>
          </p:spPr>
          <p:txBody>
            <a:bodyPr wrap="square" rtlCol="0">
              <a:spAutoFit/>
            </a:bodyPr>
            <a:lstStyle/>
            <a:p>
              <a:r>
                <a:rPr kumimoji="1" lang="en-US" altLang="ja-JP" sz="1050" dirty="0">
                  <a:latin typeface="Times New Roman" panose="02020603050405020304" pitchFamily="18" charset="0"/>
                  <a:cs typeface="Times New Roman" panose="02020603050405020304" pitchFamily="18" charset="0"/>
                </a:rPr>
                <a:t>Log-rank test: p=0.388</a:t>
              </a:r>
              <a:endParaRPr kumimoji="1" lang="ja-JP" altLang="en-US" sz="1050" dirty="0">
                <a:latin typeface="Times New Roman" panose="02020603050405020304" pitchFamily="18" charset="0"/>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5BA3A7B7-EB0C-8146-8ED1-498335032DF3}"/>
                </a:ext>
              </a:extLst>
            </p:cNvPr>
            <p:cNvSpPr txBox="1"/>
            <p:nvPr/>
          </p:nvSpPr>
          <p:spPr>
            <a:xfrm>
              <a:off x="128806" y="95362"/>
              <a:ext cx="404734" cy="369332"/>
            </a:xfrm>
            <a:prstGeom prst="rect">
              <a:avLst/>
            </a:prstGeom>
            <a:no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a)</a:t>
              </a:r>
              <a:endParaRPr kumimoji="1" lang="ja-JP" altLang="en-US">
                <a:latin typeface="Times New Roman" panose="02020603050405020304" pitchFamily="18" charset="0"/>
                <a:cs typeface="Times New Roman" panose="02020603050405020304" pitchFamily="18" charset="0"/>
              </a:endParaRPr>
            </a:p>
          </p:txBody>
        </p:sp>
        <p:sp>
          <p:nvSpPr>
            <p:cNvPr id="38" name="テキスト ボックス 37">
              <a:extLst>
                <a:ext uri="{FF2B5EF4-FFF2-40B4-BE49-F238E27FC236}">
                  <a16:creationId xmlns:a16="http://schemas.microsoft.com/office/drawing/2014/main" id="{2665780B-C059-D646-8BA3-D6AD8168F18E}"/>
                </a:ext>
              </a:extLst>
            </p:cNvPr>
            <p:cNvSpPr txBox="1"/>
            <p:nvPr/>
          </p:nvSpPr>
          <p:spPr>
            <a:xfrm>
              <a:off x="3593806" y="102854"/>
              <a:ext cx="404734" cy="369332"/>
            </a:xfrm>
            <a:prstGeom prst="rect">
              <a:avLst/>
            </a:prstGeom>
            <a:noFill/>
          </p:spPr>
          <p:txBody>
            <a:bodyPr wrap="square" rtlCol="0">
              <a:spAutoFit/>
            </a:bodyPr>
            <a:lstStyle/>
            <a:p>
              <a:r>
                <a:rPr lang="en-US" altLang="ja-JP" dirty="0">
                  <a:latin typeface="Times New Roman" panose="02020603050405020304" pitchFamily="18" charset="0"/>
                  <a:cs typeface="Times New Roman" panose="02020603050405020304" pitchFamily="18" charset="0"/>
                </a:rPr>
                <a:t>b</a:t>
              </a:r>
              <a:r>
                <a:rPr kumimoji="1" lang="en-US" altLang="ja-JP" dirty="0">
                  <a:latin typeface="Times New Roman" panose="02020603050405020304" pitchFamily="18" charset="0"/>
                  <a:cs typeface="Times New Roman" panose="02020603050405020304" pitchFamily="18" charset="0"/>
                </a:rPr>
                <a:t>)</a:t>
              </a:r>
              <a:endParaRPr kumimoji="1" lang="ja-JP" altLang="en-US">
                <a:latin typeface="Times New Roman" panose="02020603050405020304" pitchFamily="18" charset="0"/>
                <a:cs typeface="Times New Roman" panose="02020603050405020304" pitchFamily="18" charset="0"/>
              </a:endParaRPr>
            </a:p>
          </p:txBody>
        </p:sp>
        <p:grpSp>
          <p:nvGrpSpPr>
            <p:cNvPr id="2" name="グループ化 1">
              <a:extLst>
                <a:ext uri="{FF2B5EF4-FFF2-40B4-BE49-F238E27FC236}">
                  <a16:creationId xmlns:a16="http://schemas.microsoft.com/office/drawing/2014/main" id="{AF639791-825A-6A4E-94F5-192E9F042993}"/>
                </a:ext>
              </a:extLst>
            </p:cNvPr>
            <p:cNvGrpSpPr/>
            <p:nvPr/>
          </p:nvGrpSpPr>
          <p:grpSpPr>
            <a:xfrm>
              <a:off x="3892466" y="1024780"/>
              <a:ext cx="3427838" cy="1398219"/>
              <a:chOff x="415474" y="3695249"/>
              <a:chExt cx="3427838" cy="1398219"/>
            </a:xfrm>
          </p:grpSpPr>
          <p:sp>
            <p:nvSpPr>
              <p:cNvPr id="40" name="テキスト ボックス 39">
                <a:extLst>
                  <a:ext uri="{FF2B5EF4-FFF2-40B4-BE49-F238E27FC236}">
                    <a16:creationId xmlns:a16="http://schemas.microsoft.com/office/drawing/2014/main" id="{F9E2C42B-1076-A341-BFD9-F7262BCC38CE}"/>
                  </a:ext>
                </a:extLst>
              </p:cNvPr>
              <p:cNvSpPr txBox="1"/>
              <p:nvPr/>
            </p:nvSpPr>
            <p:spPr>
              <a:xfrm>
                <a:off x="1373152" y="3695249"/>
                <a:ext cx="2470160" cy="415498"/>
              </a:xfrm>
              <a:prstGeom prst="rect">
                <a:avLst/>
              </a:prstGeom>
              <a:noFill/>
            </p:spPr>
            <p:txBody>
              <a:bodyPr wrap="square" rtlCol="0">
                <a:spAutoFit/>
              </a:bodyPr>
              <a:lstStyle/>
              <a:p>
                <a:r>
                  <a:rPr lang="en-US" altLang="ja-JP" sz="1050" dirty="0">
                    <a:latin typeface="Times New Roman" panose="02020603050405020304" pitchFamily="18" charset="0"/>
                    <a:cs typeface="Times New Roman" panose="02020603050405020304" pitchFamily="18" charset="0"/>
                  </a:rPr>
                  <a:t>Low number of HSP47 positive fibroblasts (n=116)</a:t>
                </a:r>
                <a:endParaRPr kumimoji="1" lang="ja-JP" altLang="en-US" sz="1050" dirty="0">
                  <a:latin typeface="Times New Roman" panose="02020603050405020304" pitchFamily="18" charset="0"/>
                  <a:cs typeface="Times New Roman" panose="02020603050405020304" pitchFamily="18" charset="0"/>
                </a:endParaRPr>
              </a:p>
            </p:txBody>
          </p:sp>
          <p:sp>
            <p:nvSpPr>
              <p:cNvPr id="41" name="テキスト ボックス 40">
                <a:extLst>
                  <a:ext uri="{FF2B5EF4-FFF2-40B4-BE49-F238E27FC236}">
                    <a16:creationId xmlns:a16="http://schemas.microsoft.com/office/drawing/2014/main" id="{ED29F0C9-CE51-E849-B9CD-953C38106D9C}"/>
                  </a:ext>
                </a:extLst>
              </p:cNvPr>
              <p:cNvSpPr txBox="1"/>
              <p:nvPr/>
            </p:nvSpPr>
            <p:spPr>
              <a:xfrm>
                <a:off x="579592" y="4484464"/>
                <a:ext cx="2543042" cy="415498"/>
              </a:xfrm>
              <a:prstGeom prst="rect">
                <a:avLst/>
              </a:prstGeom>
              <a:noFill/>
            </p:spPr>
            <p:txBody>
              <a:bodyPr wrap="square" rtlCol="0">
                <a:spAutoFit/>
              </a:bodyPr>
              <a:lstStyle/>
              <a:p>
                <a:r>
                  <a:rPr lang="en-US" altLang="ja-JP" sz="1050" dirty="0">
                    <a:latin typeface="Times New Roman" panose="02020603050405020304" pitchFamily="18" charset="0"/>
                    <a:cs typeface="Times New Roman" panose="02020603050405020304" pitchFamily="18" charset="0"/>
                  </a:rPr>
                  <a:t>High number of HSP47 positive  fibroblasts  (n=17) </a:t>
                </a:r>
                <a:endParaRPr kumimoji="1" lang="ja-JP" altLang="en-US" sz="1050" dirty="0">
                  <a:latin typeface="Times New Roman" panose="02020603050405020304" pitchFamily="18" charset="0"/>
                  <a:cs typeface="Times New Roman" panose="02020603050405020304" pitchFamily="18" charset="0"/>
                </a:endParaRPr>
              </a:p>
            </p:txBody>
          </p:sp>
          <p:sp>
            <p:nvSpPr>
              <p:cNvPr id="42" name="テキスト ボックス 41">
                <a:extLst>
                  <a:ext uri="{FF2B5EF4-FFF2-40B4-BE49-F238E27FC236}">
                    <a16:creationId xmlns:a16="http://schemas.microsoft.com/office/drawing/2014/main" id="{3456E35C-3CFA-344B-85D2-B0080C618A2A}"/>
                  </a:ext>
                </a:extLst>
              </p:cNvPr>
              <p:cNvSpPr txBox="1"/>
              <p:nvPr/>
            </p:nvSpPr>
            <p:spPr>
              <a:xfrm>
                <a:off x="415474" y="4839552"/>
                <a:ext cx="1515107" cy="253916"/>
              </a:xfrm>
              <a:prstGeom prst="rect">
                <a:avLst/>
              </a:prstGeom>
              <a:noFill/>
            </p:spPr>
            <p:txBody>
              <a:bodyPr wrap="square" rtlCol="0">
                <a:spAutoFit/>
              </a:bodyPr>
              <a:lstStyle/>
              <a:p>
                <a:r>
                  <a:rPr kumimoji="1" lang="en-US" altLang="ja-JP" sz="1050" dirty="0">
                    <a:latin typeface="Times New Roman" panose="02020603050405020304" pitchFamily="18" charset="0"/>
                    <a:cs typeface="Times New Roman" panose="02020603050405020304" pitchFamily="18" charset="0"/>
                  </a:rPr>
                  <a:t>Log-rank test: p&lt;0.001†</a:t>
                </a:r>
                <a:endParaRPr kumimoji="1" lang="ja-JP" altLang="en-US" sz="1050" dirty="0">
                  <a:latin typeface="Times New Roman" panose="02020603050405020304" pitchFamily="18" charset="0"/>
                  <a:cs typeface="Times New Roman" panose="02020603050405020304" pitchFamily="18" charset="0"/>
                </a:endParaRPr>
              </a:p>
            </p:txBody>
          </p:sp>
        </p:grpSp>
        <p:sp>
          <p:nvSpPr>
            <p:cNvPr id="49" name="テキスト ボックス 48">
              <a:extLst>
                <a:ext uri="{FF2B5EF4-FFF2-40B4-BE49-F238E27FC236}">
                  <a16:creationId xmlns:a16="http://schemas.microsoft.com/office/drawing/2014/main" id="{30224289-FF55-FF4C-89CC-D5AF5155C704}"/>
                </a:ext>
              </a:extLst>
            </p:cNvPr>
            <p:cNvSpPr txBox="1"/>
            <p:nvPr/>
          </p:nvSpPr>
          <p:spPr>
            <a:xfrm>
              <a:off x="332478" y="3045472"/>
              <a:ext cx="6203649" cy="938719"/>
            </a:xfrm>
            <a:prstGeom prst="rect">
              <a:avLst/>
            </a:prstGeom>
            <a:noFill/>
          </p:spPr>
          <p:txBody>
            <a:bodyPr wrap="square" rtlCol="0">
              <a:spAutoFit/>
            </a:bodyPr>
            <a:lstStyle/>
            <a:p>
              <a:r>
                <a:rPr lang="en-US" altLang="ja-JP" sz="1100" dirty="0">
                  <a:latin typeface="Times New Roman" panose="02020603050405020304" pitchFamily="18" charset="0"/>
                  <a:cs typeface="Times New Roman" panose="02020603050405020304" pitchFamily="18" charset="0"/>
                </a:rPr>
                <a:t>Additional file 1</a:t>
              </a:r>
              <a:r>
                <a:rPr kumimoji="1" lang="en-US" altLang="ja-JP" sz="1100" dirty="0">
                  <a:latin typeface="Times New Roman" panose="02020603050405020304" pitchFamily="18" charset="0"/>
                  <a:cs typeface="Times New Roman" panose="02020603050405020304" pitchFamily="18" charset="0"/>
                </a:rPr>
                <a:t> . </a:t>
              </a:r>
              <a:r>
                <a:rPr lang="en-US" altLang="ja-JP" sz="1100" dirty="0">
                  <a:latin typeface="Times New Roman" panose="02020603050405020304" pitchFamily="18" charset="0"/>
                  <a:cs typeface="Times New Roman" panose="02020603050405020304" pitchFamily="18" charset="0"/>
                </a:rPr>
                <a:t>Survival curves of patients with lung cancer according to HSP47 expression or the number of HSP47 positive fibroblasts in patients with lung cancer. a) Patients with HSP47 expression positive and negative had no significant difference in overall survival (OS) curve (p=0.388, log-rank test) b) Patients have high number of HSP47 positive fibroblasts had significantly shorter OS (p&lt;0.001 , log-rank test , cut-off value = 189 )</a:t>
              </a:r>
              <a:endParaRPr kumimoji="1" lang="ja-JP" altLang="en-US" sz="11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59339502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342</TotalTime>
  <Words>139</Words>
  <Application>Microsoft Macintosh PowerPoint</Application>
  <PresentationFormat>A4 210 x 297 mm</PresentationFormat>
  <Paragraphs>10</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游ゴシック</vt:lpstr>
      <vt:lpstr>游ゴシック Light</vt:lpstr>
      <vt:lpstr>Arial</vt:lpstr>
      <vt:lpstr>Calibri</vt:lpstr>
      <vt:lpstr>Calibri Light</vt:lpstr>
      <vt:lpstr>Times New Roman</vt:lpstr>
      <vt:lpstr>Office テーマ</vt:lpstr>
      <vt:lpstr>PowerPoint プレゼンテーション</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ミヤムラタクト</dc:creator>
  <cp:lastModifiedBy>ミヤムラタクト</cp:lastModifiedBy>
  <cp:revision>33</cp:revision>
  <dcterms:created xsi:type="dcterms:W3CDTF">2019-09-24T00:49:21Z</dcterms:created>
  <dcterms:modified xsi:type="dcterms:W3CDTF">2020-02-21T10:04:57Z</dcterms:modified>
</cp:coreProperties>
</file>